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C0E0D-8331-44E5-9BF5-E2A630178CE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312003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0E0D-8331-44E5-9BF5-E2A630178CE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177889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0E0D-8331-44E5-9BF5-E2A630178CE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105566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0E0D-8331-44E5-9BF5-E2A630178CE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367193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0E0D-8331-44E5-9BF5-E2A630178CE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412718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C0E0D-8331-44E5-9BF5-E2A630178CE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285046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0E0D-8331-44E5-9BF5-E2A630178CE6}"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179620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0E0D-8331-44E5-9BF5-E2A630178CE6}"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284883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0E0D-8331-44E5-9BF5-E2A630178CE6}" type="datetimeFigureOut">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403010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0E0D-8331-44E5-9BF5-E2A630178CE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31198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0E0D-8331-44E5-9BF5-E2A630178CE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3A2-9EB6-41E7-8D5D-C69FBF3C910F}" type="slidenum">
              <a:rPr lang="en-US" smtClean="0"/>
              <a:t>‹#›</a:t>
            </a:fld>
            <a:endParaRPr lang="en-US"/>
          </a:p>
        </p:txBody>
      </p:sp>
    </p:spTree>
    <p:extLst>
      <p:ext uri="{BB962C8B-B14F-4D97-AF65-F5344CB8AC3E}">
        <p14:creationId xmlns:p14="http://schemas.microsoft.com/office/powerpoint/2010/main" val="26351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C0E0D-8331-44E5-9BF5-E2A630178CE6}" type="datetimeFigureOut">
              <a:rPr lang="en-US" smtClean="0"/>
              <a:t>7/20/2017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FD3A2-9EB6-41E7-8D5D-C69FBF3C910F}" type="slidenum">
              <a:rPr lang="en-US" smtClean="0"/>
              <a:t>‹#›</a:t>
            </a:fld>
            <a:endParaRPr lang="en-US"/>
          </a:p>
        </p:txBody>
      </p:sp>
    </p:spTree>
    <p:extLst>
      <p:ext uri="{BB962C8B-B14F-4D97-AF65-F5344CB8AC3E}">
        <p14:creationId xmlns:p14="http://schemas.microsoft.com/office/powerpoint/2010/main" val="177696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Big Horn Basin Regional Dialysis Center</a:t>
            </a:r>
            <a:endParaRPr lang="en-US" dirty="0"/>
          </a:p>
        </p:txBody>
      </p:sp>
      <p:sp>
        <p:nvSpPr>
          <p:cNvPr id="3" name="Subtitle 2"/>
          <p:cNvSpPr>
            <a:spLocks noGrp="1"/>
          </p:cNvSpPr>
          <p:nvPr>
            <p:ph type="subTitle" idx="1"/>
          </p:nvPr>
        </p:nvSpPr>
        <p:spPr>
          <a:xfrm>
            <a:off x="1371600" y="3886200"/>
            <a:ext cx="6400800" cy="609600"/>
          </a:xfrm>
        </p:spPr>
        <p:txBody>
          <a:bodyPr/>
          <a:lstStyle/>
          <a:p>
            <a:r>
              <a:rPr lang="en-US" dirty="0" smtClean="0"/>
              <a:t>2017 Purpose Project</a:t>
            </a:r>
            <a:endParaRPr lang="en-US" dirty="0"/>
          </a:p>
        </p:txBody>
      </p:sp>
    </p:spTree>
    <p:extLst>
      <p:ext uri="{BB962C8B-B14F-4D97-AF65-F5344CB8AC3E}">
        <p14:creationId xmlns:p14="http://schemas.microsoft.com/office/powerpoint/2010/main" val="36658642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Community Education #5</a:t>
            </a:r>
            <a:endParaRPr lang="en-US" u="sng" dirty="0"/>
          </a:p>
        </p:txBody>
      </p:sp>
      <p:pic>
        <p:nvPicPr>
          <p:cNvPr id="8194" name="Picture 2" descr="\\dciinc.org\Home\Montana-Wyoming LLC\lporter2\My Documents Local\My Pictures\Door Prizes.jpg"/>
          <p:cNvPicPr>
            <a:picLocks noChangeAspect="1" noChangeArrowheads="1"/>
          </p:cNvPicPr>
          <p:nvPr/>
        </p:nvPicPr>
        <p:blipFill rotWithShape="1">
          <a:blip r:embed="rId2">
            <a:extLst>
              <a:ext uri="{28A0092B-C50C-407E-A947-70E740481C1C}">
                <a14:useLocalDpi xmlns:a14="http://schemas.microsoft.com/office/drawing/2010/main" val="0"/>
              </a:ext>
            </a:extLst>
          </a:blip>
          <a:srcRect r="68556" b="68716"/>
          <a:stretch/>
        </p:blipFill>
        <p:spPr bwMode="auto">
          <a:xfrm>
            <a:off x="685798" y="1981200"/>
            <a:ext cx="4391057"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1828800"/>
            <a:ext cx="3505200" cy="954107"/>
          </a:xfrm>
          <a:prstGeom prst="rect">
            <a:avLst/>
          </a:prstGeom>
          <a:noFill/>
        </p:spPr>
        <p:txBody>
          <a:bodyPr wrap="square" rtlCol="0">
            <a:spAutoFit/>
          </a:bodyPr>
          <a:lstStyle/>
          <a:p>
            <a:pPr algn="ctr"/>
            <a:r>
              <a:rPr lang="en-US" sz="2800" dirty="0" smtClean="0">
                <a:latin typeface="Berlin Sans FB" pitchFamily="34" charset="0"/>
              </a:rPr>
              <a:t>Heritage Health Center</a:t>
            </a:r>
            <a:endParaRPr lang="en-US" sz="2800" dirty="0">
              <a:latin typeface="Berlin Sans FB" pitchFamily="34" charset="0"/>
            </a:endParaRPr>
          </a:p>
        </p:txBody>
      </p:sp>
      <p:sp>
        <p:nvSpPr>
          <p:cNvPr id="4" name="TextBox 3"/>
          <p:cNvSpPr txBox="1"/>
          <p:nvPr/>
        </p:nvSpPr>
        <p:spPr>
          <a:xfrm>
            <a:off x="5410200" y="3137540"/>
            <a:ext cx="3352800" cy="954107"/>
          </a:xfrm>
          <a:prstGeom prst="rect">
            <a:avLst/>
          </a:prstGeom>
          <a:noFill/>
        </p:spPr>
        <p:txBody>
          <a:bodyPr wrap="square" rtlCol="0">
            <a:spAutoFit/>
          </a:bodyPr>
          <a:lstStyle/>
          <a:p>
            <a:pPr algn="ctr"/>
            <a:r>
              <a:rPr lang="en-US" sz="2800" dirty="0" smtClean="0"/>
              <a:t>“Access to Affordable Healthcare”</a:t>
            </a:r>
            <a:endParaRPr lang="en-US" sz="2800" dirty="0"/>
          </a:p>
        </p:txBody>
      </p:sp>
    </p:spTree>
    <p:extLst>
      <p:ext uri="{BB962C8B-B14F-4D97-AF65-F5344CB8AC3E}">
        <p14:creationId xmlns:p14="http://schemas.microsoft.com/office/powerpoint/2010/main" val="27613909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0" y="152400"/>
            <a:ext cx="8229600" cy="1752600"/>
          </a:xfrm>
        </p:spPr>
        <p:txBody>
          <a:bodyPr>
            <a:normAutofit fontScale="90000"/>
          </a:bodyPr>
          <a:lstStyle/>
          <a:p>
            <a:r>
              <a:rPr lang="en-US" sz="3200" dirty="0" smtClean="0">
                <a:latin typeface="Berlin Sans FB" pitchFamily="34" charset="0"/>
              </a:rPr>
              <a:t>Participants were greeted at the door and given a brochure for the venders and a dance card to fill out when visiting education tables to win great door prizes for participating!!</a:t>
            </a:r>
            <a:endParaRPr lang="en-US" sz="3200" dirty="0">
              <a:latin typeface="Berlin Sans FB" pitchFamily="34" charset="0"/>
            </a:endParaRPr>
          </a:p>
        </p:txBody>
      </p:sp>
      <p:pic>
        <p:nvPicPr>
          <p:cNvPr id="9218" name="Picture 2" descr="\\dciinc.org\Home\Montana-Wyoming LLC\lporter2\My Documents Local\My Pictures\IMG_1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209800"/>
            <a:ext cx="5827427" cy="437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701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ciinc.org\Home\Montana-Wyoming LLC\lporter2\My Documents Local\My Pictures\Door Priz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62528">
            <a:off x="452315" y="488057"/>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395437">
            <a:off x="1377961" y="2231549"/>
            <a:ext cx="1524000" cy="369332"/>
          </a:xfrm>
          <a:prstGeom prst="rect">
            <a:avLst/>
          </a:prstGeom>
          <a:noFill/>
        </p:spPr>
        <p:txBody>
          <a:bodyPr wrap="square" rtlCol="0">
            <a:spAutoFit/>
          </a:bodyPr>
          <a:lstStyle/>
          <a:p>
            <a:r>
              <a:rPr lang="en-US" dirty="0" smtClean="0"/>
              <a:t>Door Prizes!!</a:t>
            </a:r>
            <a:endParaRPr lang="en-US" dirty="0"/>
          </a:p>
        </p:txBody>
      </p:sp>
      <p:pic>
        <p:nvPicPr>
          <p:cNvPr id="10243" name="Picture 3" descr="\\dciinc.org\Home\Montana-Wyoming LLC\lporter2\My Documents Local\My Pictures\IMG_1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510">
            <a:off x="3712259" y="745730"/>
            <a:ext cx="2514599" cy="1885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647914">
            <a:off x="4104181" y="2670618"/>
            <a:ext cx="838200" cy="369332"/>
          </a:xfrm>
          <a:prstGeom prst="rect">
            <a:avLst/>
          </a:prstGeom>
          <a:noFill/>
        </p:spPr>
        <p:txBody>
          <a:bodyPr wrap="square" rtlCol="0">
            <a:spAutoFit/>
          </a:bodyPr>
          <a:lstStyle/>
          <a:p>
            <a:r>
              <a:rPr lang="en-US" dirty="0" smtClean="0"/>
              <a:t>Food!!</a:t>
            </a:r>
            <a:endParaRPr lang="en-US" dirty="0"/>
          </a:p>
        </p:txBody>
      </p:sp>
      <p:pic>
        <p:nvPicPr>
          <p:cNvPr id="10244" name="Picture 4" descr="\\dciinc.org\Home\Montana-Wyoming LLC\lporter2\My Documents Local\My Pictures\IMG_19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89921">
            <a:off x="603818" y="3115202"/>
            <a:ext cx="2434974" cy="1826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993069">
            <a:off x="979352" y="5218345"/>
            <a:ext cx="2321218" cy="923330"/>
          </a:xfrm>
          <a:prstGeom prst="rect">
            <a:avLst/>
          </a:prstGeom>
          <a:noFill/>
        </p:spPr>
        <p:txBody>
          <a:bodyPr wrap="square" rtlCol="0">
            <a:spAutoFit/>
          </a:bodyPr>
          <a:lstStyle/>
          <a:p>
            <a:pPr algn="ctr"/>
            <a:r>
              <a:rPr lang="en-US" dirty="0" smtClean="0"/>
              <a:t>Special gifts for purchases from a dialysis nurse’s table!!</a:t>
            </a:r>
            <a:endParaRPr lang="en-US" dirty="0"/>
          </a:p>
        </p:txBody>
      </p:sp>
      <p:pic>
        <p:nvPicPr>
          <p:cNvPr id="10245" name="Picture 5" descr="\\dciinc.org\Home\Montana-Wyoming LLC\lporter2\My Documents Local\My Pictures\IMG_199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921" b="5938"/>
          <a:stretch/>
        </p:blipFill>
        <p:spPr bwMode="auto">
          <a:xfrm>
            <a:off x="6357718" y="2168887"/>
            <a:ext cx="2061113" cy="2174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04733" y="4494764"/>
            <a:ext cx="1567082" cy="369332"/>
          </a:xfrm>
          <a:prstGeom prst="rect">
            <a:avLst/>
          </a:prstGeom>
          <a:noFill/>
        </p:spPr>
        <p:txBody>
          <a:bodyPr wrap="square" rtlCol="0">
            <a:spAutoFit/>
          </a:bodyPr>
          <a:lstStyle/>
          <a:p>
            <a:r>
              <a:rPr lang="en-US" dirty="0" smtClean="0"/>
              <a:t>Live Jukebox!!</a:t>
            </a:r>
            <a:endParaRPr lang="en-US" dirty="0"/>
          </a:p>
        </p:txBody>
      </p:sp>
      <p:pic>
        <p:nvPicPr>
          <p:cNvPr id="10246" name="Picture 6" descr="\\dciinc.org\Home\Montana-Wyoming LLC\lporter2\My Documents Local\My Pictures\IMG_200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5083"/>
          <a:stretch/>
        </p:blipFill>
        <p:spPr bwMode="auto">
          <a:xfrm rot="5400000">
            <a:off x="3823261" y="4035159"/>
            <a:ext cx="2211221" cy="1952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8059" y="6153675"/>
            <a:ext cx="1381623" cy="369332"/>
          </a:xfrm>
          <a:prstGeom prst="rect">
            <a:avLst/>
          </a:prstGeom>
          <a:noFill/>
        </p:spPr>
        <p:txBody>
          <a:bodyPr wrap="square" rtlCol="0">
            <a:spAutoFit/>
          </a:bodyPr>
          <a:lstStyle/>
          <a:p>
            <a:r>
              <a:rPr lang="en-US" dirty="0" smtClean="0"/>
              <a:t>Kids books!!</a:t>
            </a:r>
            <a:endParaRPr lang="en-US" dirty="0"/>
          </a:p>
        </p:txBody>
      </p:sp>
      <p:sp>
        <p:nvSpPr>
          <p:cNvPr id="7" name="TextBox 6"/>
          <p:cNvSpPr txBox="1"/>
          <p:nvPr/>
        </p:nvSpPr>
        <p:spPr>
          <a:xfrm>
            <a:off x="6357718" y="5568900"/>
            <a:ext cx="2481482" cy="954107"/>
          </a:xfrm>
          <a:prstGeom prst="rect">
            <a:avLst/>
          </a:prstGeom>
          <a:noFill/>
        </p:spPr>
        <p:txBody>
          <a:bodyPr wrap="square" rtlCol="0">
            <a:spAutoFit/>
          </a:bodyPr>
          <a:lstStyle/>
          <a:p>
            <a:pPr algn="ctr"/>
            <a:r>
              <a:rPr lang="en-US" sz="2800" dirty="0" smtClean="0">
                <a:latin typeface="Berlin Sans FB" pitchFamily="34" charset="0"/>
              </a:rPr>
              <a:t>AND MUCH MORE!!!</a:t>
            </a:r>
            <a:endParaRPr lang="en-US" sz="2800" dirty="0">
              <a:latin typeface="Berlin Sans FB" pitchFamily="34" charset="0"/>
            </a:endParaRPr>
          </a:p>
        </p:txBody>
      </p:sp>
    </p:spTree>
    <p:extLst>
      <p:ext uri="{BB962C8B-B14F-4D97-AF65-F5344CB8AC3E}">
        <p14:creationId xmlns:p14="http://schemas.microsoft.com/office/powerpoint/2010/main" val="2757303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pitchFamily="34" charset="0"/>
              </a:rPr>
              <a:t>Visit from former Nurse Manager, Ruth Manley!!</a:t>
            </a:r>
            <a:endParaRPr lang="en-US" dirty="0">
              <a:latin typeface="Berlin Sans FB" pitchFamily="34" charset="0"/>
            </a:endParaRPr>
          </a:p>
        </p:txBody>
      </p:sp>
      <p:pic>
        <p:nvPicPr>
          <p:cNvPr id="11266" name="Picture 2" descr="\\dciinc.org\Home\Montana-Wyoming LLC\lporter2\My Documents Local\My Pictures\IMG_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76450" y="226695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Summary of our successful event:</a:t>
            </a:r>
            <a:endParaRPr lang="en-US" dirty="0">
              <a:latin typeface="Berlin Sans FB" pitchFamily="34" charset="0"/>
            </a:endParaRPr>
          </a:p>
        </p:txBody>
      </p:sp>
      <p:sp>
        <p:nvSpPr>
          <p:cNvPr id="3" name="TextBox 2"/>
          <p:cNvSpPr txBox="1"/>
          <p:nvPr/>
        </p:nvSpPr>
        <p:spPr>
          <a:xfrm>
            <a:off x="609600" y="1447800"/>
            <a:ext cx="8077200" cy="4524315"/>
          </a:xfrm>
          <a:prstGeom prst="rect">
            <a:avLst/>
          </a:prstGeom>
          <a:noFill/>
        </p:spPr>
        <p:txBody>
          <a:bodyPr wrap="square" rtlCol="0">
            <a:spAutoFit/>
          </a:bodyPr>
          <a:lstStyle/>
          <a:p>
            <a:pPr marL="285750" indent="-285750">
              <a:buFont typeface="Wingdings" pitchFamily="2" charset="2"/>
              <a:buChar char="v"/>
            </a:pPr>
            <a:r>
              <a:rPr lang="en-US" dirty="0" smtClean="0"/>
              <a:t>We were able to raise a total of $1700 for the Cody Council </a:t>
            </a:r>
            <a:r>
              <a:rPr lang="en-US" dirty="0" smtClean="0"/>
              <a:t>on </a:t>
            </a:r>
            <a:r>
              <a:rPr lang="en-US" dirty="0" smtClean="0"/>
              <a:t>Aging (Cody Senior Center)</a:t>
            </a:r>
          </a:p>
          <a:p>
            <a:pPr marL="285750" indent="-285750">
              <a:buFont typeface="Wingdings" pitchFamily="2" charset="2"/>
              <a:buChar char="v"/>
            </a:pPr>
            <a:r>
              <a:rPr lang="en-US" dirty="0" smtClean="0"/>
              <a:t>We had 33 tables occupied by vendors at our event.</a:t>
            </a:r>
          </a:p>
          <a:p>
            <a:pPr marL="285750" indent="-285750">
              <a:buFont typeface="Wingdings" pitchFamily="2" charset="2"/>
              <a:buChar char="v"/>
            </a:pPr>
            <a:r>
              <a:rPr lang="en-US" dirty="0" smtClean="0"/>
              <a:t>We had 5 tables occupied by educators, with the following topics:  Living Well on Dialysis (Clyde), Resources in our Community (Cody Senior Center), Chronic Kidney Disease Care (Hope with REACH), Eating Well/Kidney Disease Prevention (Liz), Access to Affordable Healthcare (Heritage Health Center).</a:t>
            </a:r>
          </a:p>
          <a:p>
            <a:pPr marL="285750" indent="-285750">
              <a:buFont typeface="Wingdings" pitchFamily="2" charset="2"/>
              <a:buChar char="v"/>
            </a:pPr>
            <a:r>
              <a:rPr lang="en-US" dirty="0" smtClean="0"/>
              <a:t>We used a “dance card” format, where people became eligible for door prizes upon visiting our 5 educational tables.  We had a total of 113 completed “dance cards” turned in during our 5 hour event.  There were many other attendees who visited the tables but opted not to complete the “dance card” or enter for a door prize.</a:t>
            </a:r>
          </a:p>
          <a:p>
            <a:pPr marL="285750" indent="-285750">
              <a:buFont typeface="Wingdings" pitchFamily="2" charset="2"/>
              <a:buChar char="v"/>
            </a:pPr>
            <a:r>
              <a:rPr lang="en-US" dirty="0" smtClean="0"/>
              <a:t>19 local businesses and 12 of our event vendors provided gift cards or merchandise </a:t>
            </a:r>
            <a:r>
              <a:rPr lang="en-US" dirty="0"/>
              <a:t>d</a:t>
            </a:r>
            <a:r>
              <a:rPr lang="en-US" dirty="0" smtClean="0"/>
              <a:t>onations which served as our door prizes.  With the larger items, we created a raffle table, which brought in over $200 for the Cody Senior Center.</a:t>
            </a:r>
          </a:p>
          <a:p>
            <a:pPr marL="285750" indent="-285750">
              <a:buFont typeface="Wingdings" pitchFamily="2" charset="2"/>
              <a:buChar char="v"/>
            </a:pPr>
            <a:r>
              <a:rPr lang="en-US" dirty="0" smtClean="0"/>
              <a:t>Our total expenditures for the event were $1514.13.  </a:t>
            </a:r>
            <a:endParaRPr lang="en-US" dirty="0"/>
          </a:p>
        </p:txBody>
      </p:sp>
    </p:spTree>
    <p:extLst>
      <p:ext uri="{BB962C8B-B14F-4D97-AF65-F5344CB8AC3E}">
        <p14:creationId xmlns:p14="http://schemas.microsoft.com/office/powerpoint/2010/main" val="414480642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8001000" cy="5509200"/>
          </a:xfrm>
          <a:prstGeom prst="rect">
            <a:avLst/>
          </a:prstGeom>
          <a:noFill/>
        </p:spPr>
        <p:txBody>
          <a:bodyPr wrap="square" rtlCol="0">
            <a:spAutoFit/>
          </a:bodyPr>
          <a:lstStyle/>
          <a:p>
            <a:r>
              <a:rPr lang="en-US" sz="3200" dirty="0" smtClean="0">
                <a:latin typeface="Berlin Sans FB" pitchFamily="34" charset="0"/>
              </a:rPr>
              <a:t>This was a great opportunity for all the staff at Big Horn Basin Regional Dialysis to give back to the community and to offer an educational event to get the word out about Chronic Kidney Disease.  All the staff at Big Horn Dialysis participated in this event as well as many volunteers from Cody and Billings as well as family and friends!!  Thank you DCI for funding this for us and allowing us to hold this event!!</a:t>
            </a:r>
          </a:p>
          <a:p>
            <a:pPr algn="r"/>
            <a:r>
              <a:rPr lang="en-US" sz="3200" dirty="0" smtClean="0">
                <a:latin typeface="Berlin Sans FB" pitchFamily="34" charset="0"/>
              </a:rPr>
              <a:t>Big Horn Dialysis Staff</a:t>
            </a:r>
            <a:endParaRPr lang="en-US" sz="3200" dirty="0">
              <a:latin typeface="Berlin Sans FB" pitchFamily="34" charset="0"/>
            </a:endParaRPr>
          </a:p>
        </p:txBody>
      </p:sp>
    </p:spTree>
    <p:extLst>
      <p:ext uri="{BB962C8B-B14F-4D97-AF65-F5344CB8AC3E}">
        <p14:creationId xmlns:p14="http://schemas.microsoft.com/office/powerpoint/2010/main" val="1900996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nard MT Condensed" pitchFamily="18" charset="0"/>
              </a:rPr>
              <a:t>Kidney Disease Awareness Flea Market</a:t>
            </a:r>
            <a:endParaRPr lang="en-US" dirty="0">
              <a:latin typeface="Bernard MT Condensed" pitchFamily="18" charset="0"/>
            </a:endParaRPr>
          </a:p>
        </p:txBody>
      </p:sp>
      <p:sp>
        <p:nvSpPr>
          <p:cNvPr id="3" name="Content Placeholder 2"/>
          <p:cNvSpPr>
            <a:spLocks noGrp="1"/>
          </p:cNvSpPr>
          <p:nvPr>
            <p:ph idx="1"/>
          </p:nvPr>
        </p:nvSpPr>
        <p:spPr>
          <a:xfrm>
            <a:off x="2525010" y="1752599"/>
            <a:ext cx="4064000" cy="2971801"/>
          </a:xfrm>
        </p:spPr>
        <p:txBody>
          <a:bodyPr/>
          <a:lstStyle/>
          <a:p>
            <a:pPr marL="0" indent="0">
              <a:buNone/>
            </a:pPr>
            <a:endParaRPr lang="en-US" dirty="0"/>
          </a:p>
        </p:txBody>
      </p:sp>
      <p:pic>
        <p:nvPicPr>
          <p:cNvPr id="1026" name="Picture 2" descr="\\dciinc.org\Home\Montana-Wyoming LLC\lporter2\My Documents Local\My Pictures\IMG_1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010" y="1676400"/>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638800"/>
            <a:ext cx="7848600" cy="523220"/>
          </a:xfrm>
          <a:prstGeom prst="rect">
            <a:avLst/>
          </a:prstGeom>
          <a:noFill/>
        </p:spPr>
        <p:txBody>
          <a:bodyPr wrap="square" rtlCol="0">
            <a:spAutoFit/>
          </a:bodyPr>
          <a:lstStyle/>
          <a:p>
            <a:r>
              <a:rPr lang="en-US" sz="2800" dirty="0" smtClean="0">
                <a:latin typeface="Bernard MT Condensed" pitchFamily="18" charset="0"/>
              </a:rPr>
              <a:t>June 10, 2017				10 am – 3 pm</a:t>
            </a:r>
            <a:endParaRPr lang="en-US" sz="2800" dirty="0">
              <a:latin typeface="Bernard MT Condensed" pitchFamily="18" charset="0"/>
            </a:endParaRPr>
          </a:p>
        </p:txBody>
      </p:sp>
    </p:spTree>
    <p:extLst>
      <p:ext uri="{BB962C8B-B14F-4D97-AF65-F5344CB8AC3E}">
        <p14:creationId xmlns:p14="http://schemas.microsoft.com/office/powerpoint/2010/main" val="429307005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ciinc.org\Home\Montana-Wyoming LLC\lporter2\My Documents Local\My Pictures\IMG_20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00" r="15280"/>
          <a:stretch/>
        </p:blipFill>
        <p:spPr bwMode="auto">
          <a:xfrm>
            <a:off x="2590800" y="1752600"/>
            <a:ext cx="6331161" cy="4937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ciinc.org\Home\Montana-Wyoming LLC\lporter2\My Documents Local\My Pictures\kidney_disease_awareness_5_posters-rb3318578870045969d9294d21e505602_wad_8byvr_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72786">
            <a:off x="476511" y="641135"/>
            <a:ext cx="237744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956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Berlin Sans FB" pitchFamily="34" charset="0"/>
              </a:rPr>
              <a:t>Purpose of Event</a:t>
            </a:r>
            <a:endParaRPr lang="en-US" b="1" u="sng" dirty="0">
              <a:latin typeface="Berlin Sans FB" pitchFamily="34" charset="0"/>
            </a:endParaRPr>
          </a:p>
        </p:txBody>
      </p:sp>
      <p:sp>
        <p:nvSpPr>
          <p:cNvPr id="3" name="Content Placeholder 2"/>
          <p:cNvSpPr>
            <a:spLocks noGrp="1"/>
          </p:cNvSpPr>
          <p:nvPr>
            <p:ph idx="1"/>
          </p:nvPr>
        </p:nvSpPr>
        <p:spPr/>
        <p:txBody>
          <a:bodyPr>
            <a:normAutofit/>
          </a:bodyPr>
          <a:lstStyle/>
          <a:p>
            <a:pPr marL="0" indent="0">
              <a:buNone/>
            </a:pPr>
            <a:r>
              <a:rPr lang="en-US" sz="3600" dirty="0" smtClean="0">
                <a:latin typeface="Berlin Sans FB" pitchFamily="34" charset="0"/>
              </a:rPr>
              <a:t>Big Horn Dialysis wanted to hold an event that educated the community about Chronic Kidney Disease which included the importance of early detection, interventions that could be taken to keep the kidneys healthy and what resources are  available in the community to help if you are a chronic kidney disease patient.  </a:t>
            </a:r>
            <a:endParaRPr lang="en-US" sz="3600" dirty="0">
              <a:latin typeface="Berlin Sans FB" pitchFamily="34" charset="0"/>
            </a:endParaRPr>
          </a:p>
        </p:txBody>
      </p:sp>
    </p:spTree>
    <p:extLst>
      <p:ext uri="{BB962C8B-B14F-4D97-AF65-F5344CB8AC3E}">
        <p14:creationId xmlns:p14="http://schemas.microsoft.com/office/powerpoint/2010/main" val="199003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74750"/>
          </a:xfrm>
        </p:spPr>
        <p:txBody>
          <a:bodyPr>
            <a:noAutofit/>
          </a:bodyPr>
          <a:lstStyle/>
          <a:p>
            <a:pPr algn="ctr"/>
            <a:r>
              <a:rPr lang="en-US" sz="2800" b="0" dirty="0" smtClean="0">
                <a:latin typeface="Berlin Sans FB" pitchFamily="34" charset="0"/>
              </a:rPr>
              <a:t>Having fun with a splash of education!!</a:t>
            </a:r>
            <a:endParaRPr lang="en-US" sz="2800" b="0" dirty="0">
              <a:latin typeface="Berlin Sans FB"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Berlin Sans FB" pitchFamily="34" charset="0"/>
              </a:rPr>
              <a:t>Flea Market Venders</a:t>
            </a:r>
            <a:endParaRPr lang="en-US" dirty="0">
              <a:latin typeface="Berlin Sans FB" pitchFamily="34" charset="0"/>
            </a:endParaRPr>
          </a:p>
        </p:txBody>
      </p:sp>
      <p:sp>
        <p:nvSpPr>
          <p:cNvPr id="4" name="Text Placeholder 3"/>
          <p:cNvSpPr>
            <a:spLocks noGrp="1"/>
          </p:cNvSpPr>
          <p:nvPr>
            <p:ph type="body" sz="half" idx="2"/>
          </p:nvPr>
        </p:nvSpPr>
        <p:spPr/>
        <p:txBody>
          <a:bodyPr>
            <a:normAutofit/>
          </a:bodyPr>
          <a:lstStyle/>
          <a:p>
            <a:endParaRPr lang="en-US" sz="2000" dirty="0" smtClean="0">
              <a:latin typeface="Berlin Sans FB" pitchFamily="34" charset="0"/>
            </a:endParaRPr>
          </a:p>
          <a:p>
            <a:pPr algn="ctr"/>
            <a:r>
              <a:rPr lang="en-US" sz="2000" dirty="0" smtClean="0">
                <a:latin typeface="Berlin Sans FB" pitchFamily="34" charset="0"/>
              </a:rPr>
              <a:t>Games for Kids!!</a:t>
            </a:r>
            <a:endParaRPr lang="en-US" sz="2000" dirty="0">
              <a:latin typeface="Berlin Sans FB" pitchFamily="34" charset="0"/>
            </a:endParaRPr>
          </a:p>
        </p:txBody>
      </p:sp>
      <p:pic>
        <p:nvPicPr>
          <p:cNvPr id="3074" name="Picture 2" descr="\\dciinc.org\Home\Montana-Wyoming LLC\lporter2\My Documents Local\My Pictures\IMG_2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981"/>
          <a:stretch/>
        </p:blipFill>
        <p:spPr bwMode="auto">
          <a:xfrm>
            <a:off x="1066800" y="2438399"/>
            <a:ext cx="2011680" cy="33944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ciinc.org\Home\Montana-Wyoming LLC\lporter2\My Documents Local\My Pictures\IMG_2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009" y="990600"/>
            <a:ext cx="5394960" cy="404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148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latin typeface="Berlin Sans FB" pitchFamily="34" charset="0"/>
              </a:rPr>
              <a:t>Community Education #1</a:t>
            </a:r>
            <a:endParaRPr lang="en-US" u="sng" dirty="0">
              <a:latin typeface="Berlin Sans FB" pitchFamily="34" charset="0"/>
            </a:endParaRPr>
          </a:p>
        </p:txBody>
      </p:sp>
      <p:pic>
        <p:nvPicPr>
          <p:cNvPr id="4098" name="Picture 2" descr="\\dciinc.org\Home\Montana-Wyoming LLC\lporter2\My Documents Local\My Pictures\IMG_1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64825"/>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600" y="1765806"/>
            <a:ext cx="2438400" cy="954107"/>
          </a:xfrm>
          <a:prstGeom prst="rect">
            <a:avLst/>
          </a:prstGeom>
          <a:noFill/>
        </p:spPr>
        <p:txBody>
          <a:bodyPr wrap="square" rtlCol="0">
            <a:spAutoFit/>
          </a:bodyPr>
          <a:lstStyle/>
          <a:p>
            <a:pPr algn="ctr"/>
            <a:r>
              <a:rPr lang="en-US" sz="2800" dirty="0" smtClean="0">
                <a:latin typeface="Berlin Sans FB" pitchFamily="34" charset="0"/>
              </a:rPr>
              <a:t>Cody Senior Center</a:t>
            </a:r>
            <a:endParaRPr lang="en-US" sz="2800" dirty="0">
              <a:latin typeface="Berlin Sans FB" pitchFamily="34" charset="0"/>
            </a:endParaRPr>
          </a:p>
        </p:txBody>
      </p:sp>
      <p:sp>
        <p:nvSpPr>
          <p:cNvPr id="7" name="TextBox 6"/>
          <p:cNvSpPr txBox="1"/>
          <p:nvPr/>
        </p:nvSpPr>
        <p:spPr>
          <a:xfrm>
            <a:off x="5562600" y="3375630"/>
            <a:ext cx="2667000" cy="1569660"/>
          </a:xfrm>
          <a:prstGeom prst="rect">
            <a:avLst/>
          </a:prstGeom>
          <a:noFill/>
        </p:spPr>
        <p:txBody>
          <a:bodyPr wrap="square" rtlCol="0">
            <a:spAutoFit/>
          </a:bodyPr>
          <a:lstStyle/>
          <a:p>
            <a:pPr algn="ctr"/>
            <a:r>
              <a:rPr lang="en-US" sz="3200" dirty="0" smtClean="0"/>
              <a:t>“Resources in our community”</a:t>
            </a:r>
            <a:endParaRPr lang="en-US" sz="3200" dirty="0"/>
          </a:p>
        </p:txBody>
      </p:sp>
    </p:spTree>
    <p:extLst>
      <p:ext uri="{BB962C8B-B14F-4D97-AF65-F5344CB8AC3E}">
        <p14:creationId xmlns:p14="http://schemas.microsoft.com/office/powerpoint/2010/main" val="264291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Community Education #2</a:t>
            </a:r>
            <a:endParaRPr lang="en-US" u="sng" dirty="0"/>
          </a:p>
        </p:txBody>
      </p:sp>
      <p:pic>
        <p:nvPicPr>
          <p:cNvPr id="5122" name="Picture 2" descr="\\dciinc.org\Home\Montana-Wyoming LLC\lporter2\My Documents Local\My Pictures\IMG_1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4937760" cy="3703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1904999"/>
            <a:ext cx="3733800" cy="338554"/>
          </a:xfrm>
          <a:prstGeom prst="rect">
            <a:avLst/>
          </a:prstGeom>
          <a:noFill/>
        </p:spPr>
        <p:txBody>
          <a:bodyPr wrap="square" rtlCol="0">
            <a:spAutoFit/>
          </a:bodyPr>
          <a:lstStyle/>
          <a:p>
            <a:r>
              <a:rPr lang="en-US" sz="1600" dirty="0" smtClean="0">
                <a:latin typeface="Berlin Sans FB" pitchFamily="34" charset="0"/>
              </a:rPr>
              <a:t>Liz </a:t>
            </a:r>
            <a:r>
              <a:rPr lang="en-US" sz="1600" dirty="0" err="1" smtClean="0">
                <a:latin typeface="Berlin Sans FB" pitchFamily="34" charset="0"/>
              </a:rPr>
              <a:t>Fabrizio</a:t>
            </a:r>
            <a:r>
              <a:rPr lang="en-US" sz="1600" dirty="0" smtClean="0">
                <a:latin typeface="Berlin Sans FB" pitchFamily="34" charset="0"/>
              </a:rPr>
              <a:t>, </a:t>
            </a:r>
            <a:r>
              <a:rPr lang="en-US" sz="1600" dirty="0" err="1" smtClean="0">
                <a:latin typeface="Berlin Sans FB" pitchFamily="34" charset="0"/>
              </a:rPr>
              <a:t>Ms</a:t>
            </a:r>
            <a:r>
              <a:rPr lang="en-US" sz="1600" dirty="0" smtClean="0">
                <a:latin typeface="Berlin Sans FB" pitchFamily="34" charset="0"/>
              </a:rPr>
              <a:t>, RDN,CDE, LD, BC-ADM</a:t>
            </a:r>
            <a:endParaRPr lang="en-US" sz="1600" dirty="0">
              <a:latin typeface="Berlin Sans FB" pitchFamily="34" charset="0"/>
            </a:endParaRPr>
          </a:p>
        </p:txBody>
      </p:sp>
      <p:sp>
        <p:nvSpPr>
          <p:cNvPr id="4" name="TextBox 3"/>
          <p:cNvSpPr txBox="1"/>
          <p:nvPr/>
        </p:nvSpPr>
        <p:spPr>
          <a:xfrm>
            <a:off x="5715000" y="3048000"/>
            <a:ext cx="2895600" cy="830997"/>
          </a:xfrm>
          <a:prstGeom prst="rect">
            <a:avLst/>
          </a:prstGeom>
          <a:noFill/>
        </p:spPr>
        <p:txBody>
          <a:bodyPr wrap="square" rtlCol="0">
            <a:spAutoFit/>
          </a:bodyPr>
          <a:lstStyle/>
          <a:p>
            <a:pPr algn="ctr"/>
            <a:r>
              <a:rPr lang="en-US" sz="2400" dirty="0" smtClean="0"/>
              <a:t>“Eating well/</a:t>
            </a:r>
            <a:r>
              <a:rPr lang="en-US" sz="2400" dirty="0"/>
              <a:t>k</a:t>
            </a:r>
            <a:r>
              <a:rPr lang="en-US" sz="2400" dirty="0" smtClean="0"/>
              <a:t>idney disease prevention”</a:t>
            </a:r>
            <a:endParaRPr lang="en-US" sz="2400" dirty="0"/>
          </a:p>
        </p:txBody>
      </p:sp>
    </p:spTree>
    <p:extLst>
      <p:ext uri="{BB962C8B-B14F-4D97-AF65-F5344CB8AC3E}">
        <p14:creationId xmlns:p14="http://schemas.microsoft.com/office/powerpoint/2010/main" val="37358454"/>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Community Education #3</a:t>
            </a:r>
            <a:endParaRPr lang="en-US" u="sng" dirty="0"/>
          </a:p>
        </p:txBody>
      </p:sp>
      <p:pic>
        <p:nvPicPr>
          <p:cNvPr id="6146" name="Picture 2" descr="\\dciinc.org\Home\Montana-Wyoming LLC\lporter2\My Documents Local\My Pictures\IMG_19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24" r="10082"/>
          <a:stretch/>
        </p:blipFill>
        <p:spPr bwMode="auto">
          <a:xfrm>
            <a:off x="304800" y="1659903"/>
            <a:ext cx="4953000" cy="4738546"/>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1670888"/>
            <a:ext cx="3581400" cy="954107"/>
          </a:xfrm>
          <a:prstGeom prst="rect">
            <a:avLst/>
          </a:prstGeom>
          <a:noFill/>
        </p:spPr>
        <p:txBody>
          <a:bodyPr wrap="square" rtlCol="0">
            <a:spAutoFit/>
          </a:bodyPr>
          <a:lstStyle/>
          <a:p>
            <a:pPr algn="ctr"/>
            <a:r>
              <a:rPr lang="en-US" sz="2800" dirty="0" smtClean="0">
                <a:latin typeface="Berlin Sans FB" pitchFamily="34" charset="0"/>
              </a:rPr>
              <a:t>Clyde, patient at Big Horn Dialysis</a:t>
            </a:r>
            <a:endParaRPr lang="en-US" sz="2800" dirty="0">
              <a:latin typeface="Berlin Sans FB" pitchFamily="34" charset="0"/>
            </a:endParaRPr>
          </a:p>
        </p:txBody>
      </p:sp>
      <p:sp>
        <p:nvSpPr>
          <p:cNvPr id="4" name="TextBox 3"/>
          <p:cNvSpPr txBox="1"/>
          <p:nvPr/>
        </p:nvSpPr>
        <p:spPr>
          <a:xfrm>
            <a:off x="5410200" y="3552122"/>
            <a:ext cx="3429000" cy="954107"/>
          </a:xfrm>
          <a:prstGeom prst="rect">
            <a:avLst/>
          </a:prstGeom>
          <a:noFill/>
        </p:spPr>
        <p:txBody>
          <a:bodyPr wrap="square" rtlCol="0">
            <a:spAutoFit/>
          </a:bodyPr>
          <a:lstStyle/>
          <a:p>
            <a:pPr algn="ctr"/>
            <a:r>
              <a:rPr lang="en-US" sz="2800" dirty="0" smtClean="0"/>
              <a:t>“Living Well on Dialysis”</a:t>
            </a:r>
            <a:endParaRPr lang="en-US" sz="2800" dirty="0"/>
          </a:p>
        </p:txBody>
      </p:sp>
    </p:spTree>
    <p:extLst>
      <p:ext uri="{BB962C8B-B14F-4D97-AF65-F5344CB8AC3E}">
        <p14:creationId xmlns:p14="http://schemas.microsoft.com/office/powerpoint/2010/main" val="34528188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Community Education #4</a:t>
            </a:r>
            <a:endParaRPr lang="en-US" u="sng" dirty="0"/>
          </a:p>
        </p:txBody>
      </p:sp>
      <p:pic>
        <p:nvPicPr>
          <p:cNvPr id="7170" name="Picture 2" descr="\\dciinc.org\Home\Montana-Wyoming LLC\lporter2\My Documents Local\My Pictures\IMG_1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51" y="1905000"/>
            <a:ext cx="4420849" cy="3315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1905000"/>
            <a:ext cx="3581400" cy="954107"/>
          </a:xfrm>
          <a:prstGeom prst="rect">
            <a:avLst/>
          </a:prstGeom>
          <a:noFill/>
        </p:spPr>
        <p:txBody>
          <a:bodyPr wrap="square" rtlCol="0">
            <a:spAutoFit/>
          </a:bodyPr>
          <a:lstStyle/>
          <a:p>
            <a:pPr algn="ctr"/>
            <a:r>
              <a:rPr lang="en-US" sz="2800" dirty="0" smtClean="0">
                <a:latin typeface="Berlin Sans FB" pitchFamily="34" charset="0"/>
              </a:rPr>
              <a:t>Hope Mitchell, RN with DCI Reach Education</a:t>
            </a:r>
            <a:endParaRPr lang="en-US" sz="2800" dirty="0">
              <a:latin typeface="Berlin Sans FB" pitchFamily="34" charset="0"/>
            </a:endParaRPr>
          </a:p>
        </p:txBody>
      </p:sp>
      <p:sp>
        <p:nvSpPr>
          <p:cNvPr id="4" name="TextBox 3"/>
          <p:cNvSpPr txBox="1"/>
          <p:nvPr/>
        </p:nvSpPr>
        <p:spPr>
          <a:xfrm>
            <a:off x="5562600" y="3429000"/>
            <a:ext cx="3352800" cy="954107"/>
          </a:xfrm>
          <a:prstGeom prst="rect">
            <a:avLst/>
          </a:prstGeom>
          <a:noFill/>
        </p:spPr>
        <p:txBody>
          <a:bodyPr wrap="square" rtlCol="0">
            <a:spAutoFit/>
          </a:bodyPr>
          <a:lstStyle/>
          <a:p>
            <a:pPr algn="ctr"/>
            <a:r>
              <a:rPr lang="en-US" sz="2800" dirty="0" smtClean="0"/>
              <a:t>“Chronic Kidney Disease Care”</a:t>
            </a:r>
            <a:endParaRPr lang="en-US" sz="2800" dirty="0"/>
          </a:p>
        </p:txBody>
      </p:sp>
    </p:spTree>
    <p:extLst>
      <p:ext uri="{BB962C8B-B14F-4D97-AF65-F5344CB8AC3E}">
        <p14:creationId xmlns:p14="http://schemas.microsoft.com/office/powerpoint/2010/main" val="345959469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535</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Big Horn Basin Regional Dialysis Center</vt:lpstr>
      <vt:lpstr>Kidney Disease Awareness Flea Market</vt:lpstr>
      <vt:lpstr>PowerPoint Presentation</vt:lpstr>
      <vt:lpstr>Purpose of Event</vt:lpstr>
      <vt:lpstr>Having fun with a splash of education!!</vt:lpstr>
      <vt:lpstr>Community Education #1</vt:lpstr>
      <vt:lpstr>Community Education #2</vt:lpstr>
      <vt:lpstr>Community Education #3</vt:lpstr>
      <vt:lpstr>Community Education #4</vt:lpstr>
      <vt:lpstr>Community Education #5</vt:lpstr>
      <vt:lpstr>Participants were greeted at the door and given a brochure for the venders and a dance card to fill out when visiting education tables to win great door prizes for participating!!</vt:lpstr>
      <vt:lpstr>PowerPoint Presentation</vt:lpstr>
      <vt:lpstr>Visit from former Nurse Manager, Ruth Manley!!</vt:lpstr>
      <vt:lpstr>Summary of our successful event:</vt:lpstr>
      <vt:lpstr>PowerPoint Presentation</vt:lpstr>
    </vt:vector>
  </TitlesOfParts>
  <Company>Dialysis Clinic,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Horn Basin Regional Dialysis Center</dc:title>
  <dc:creator>Lori Porter</dc:creator>
  <cp:lastModifiedBy>Lori Porter</cp:lastModifiedBy>
  <cp:revision>15</cp:revision>
  <dcterms:created xsi:type="dcterms:W3CDTF">2017-07-18T17:42:55Z</dcterms:created>
  <dcterms:modified xsi:type="dcterms:W3CDTF">2017-07-20T14:32:24Z</dcterms:modified>
</cp:coreProperties>
</file>